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</p:sldIdLst>
  <p:sldSz cy="7772400" cx="100584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 Medium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11199B5C-F7CF-417B-9613-63B3833BC295}">
  <a:tblStyle styleId="{11199B5C-F7CF-417B-9613-63B3833BC29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PlusJakartaSansMedium-bold.fntdata"/><Relationship Id="rId14" Type="http://schemas.openxmlformats.org/officeDocument/2006/relationships/font" Target="fonts/PlusJakartaSansMedium-regular.fntdata"/><Relationship Id="rId17" Type="http://schemas.openxmlformats.org/officeDocument/2006/relationships/font" Target="fonts/PlusJakartaSansMedium-boldItalic.fntdata"/><Relationship Id="rId16" Type="http://schemas.openxmlformats.org/officeDocument/2006/relationships/font" Target="fonts/PlusJakartaSansMedium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5e5ce66224_0_4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5e5ce66224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332aef17b02_0_0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332aef17b0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8b150d53ac_0_1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28b150d53ac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900" cy="3101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900" cy="1197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900" cy="2967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900" cy="19656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900" cy="12720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400" cy="6181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1000" cy="5583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hyperlink" Target="https://docs.google.com/presentation/d/1qW2aKLFnCfpto7c_R4F8INNzvW3LV7DMqthy8Hlsj8Q/copy" TargetMode="External"/><Relationship Id="rId11" Type="http://schemas.openxmlformats.org/officeDocument/2006/relationships/hyperlink" Target="https://www.youtube.com/watch?v=mzrKWGmyqY8" TargetMode="External"/><Relationship Id="rId10" Type="http://schemas.openxmlformats.org/officeDocument/2006/relationships/hyperlink" Target="https://www.youtube.com/watch?v=mzrKWGmyqY8" TargetMode="External"/><Relationship Id="rId12" Type="http://schemas.openxmlformats.org/officeDocument/2006/relationships/image" Target="../media/image2.png"/><Relationship Id="rId9" Type="http://schemas.openxmlformats.org/officeDocument/2006/relationships/hyperlink" Target="https://docs.google.com/presentation/d/1M2sTwBlro2azQniYDOj2n5kouwKsvrigLdPJORF8qsY/copy" TargetMode="External"/><Relationship Id="rId5" Type="http://schemas.openxmlformats.org/officeDocument/2006/relationships/hyperlink" Target="https://docs.google.com/presentation/d/1M2sTwBlro2azQniYDOj2n5kouwKsvrigLdPJORF8qsY/copy" TargetMode="External"/><Relationship Id="rId6" Type="http://schemas.openxmlformats.org/officeDocument/2006/relationships/hyperlink" Target="https://docs.google.com/presentation/d/1yEb0-3iS0xBpXGvLkJQW_a--aMv4TbB8pjcgmtVlqIE/copy" TargetMode="External"/><Relationship Id="rId7" Type="http://schemas.openxmlformats.org/officeDocument/2006/relationships/hyperlink" Target="https://docs.google.com/presentation/d/1YShNoTYybbMWRFDePyzdqjJTVXEAX9ViLqgd-DUXD_A/copy" TargetMode="External"/><Relationship Id="rId8" Type="http://schemas.openxmlformats.org/officeDocument/2006/relationships/hyperlink" Target="https://docs.google.com/presentation/d/1qW2aKLFnCfpto7c_R4F8INNzvW3LV7DMqthy8Hlsj8Q/copy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hyperlink" Target="https://youtu.be/s_Gq2qDwFpA?feature=shared&amp;t=268" TargetMode="External"/><Relationship Id="rId5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hyperlink" Target="https://docs.google.com/presentation/d/1YGVcfVG1z0FhO7Ut92fl9lsEl_trUcurGZ1o2H5IvNw/copy" TargetMode="External"/><Relationship Id="rId5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2025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7" name="Google Shape;57;p13"/>
          <p:cNvGraphicFramePr/>
          <p:nvPr/>
        </p:nvGraphicFramePr>
        <p:xfrm>
          <a:off x="488388" y="5446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{11199B5C-F7CF-417B-9613-63B3833BC295}</a:tableStyleId>
              </a:tblPr>
              <a:tblGrid>
                <a:gridCol w="1458775"/>
                <a:gridCol w="3684800"/>
                <a:gridCol w="3910450"/>
              </a:tblGrid>
              <a:tr h="342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LESSON 3: Frontier Life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4998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What do the experiences of individuals on the frontier demonstrate about opportunity, struggle, and change in the Early Republic?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473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STANDARD(S)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Perspective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Contextualization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4998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7.33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9472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MATERIALS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TEACHER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4"/>
                        </a:rPr>
                        <a:t>Do Firsts + Exemplars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Frontier Life Student Worksheet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STUDENT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Do First Options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/>
                        </a:rPr>
                        <a:t>Printed Student Handouts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Access to Inquiry Journal (Already handed out in Lesson 1)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73575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1- Frayer: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Frontier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2- Quote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Analysis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9472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Select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8"/>
                        </a:rPr>
                        <a:t>“Do First”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option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Play “Song of the Unit” or alternative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with visual, online, or print access to “Do First”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“Do First” either online or by hand.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89300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LAUNCH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To begin, alert students that they will be watching a book reading of </a:t>
                      </a:r>
                      <a:r>
                        <a:rPr i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Ox Cart Man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by Donald Hall, published in 1979. (If desired, you can purchase the book and do the reading yourself). Students will complete a Notice, Wonder, Think Chart while they watch using page 1 of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9"/>
                        </a:rPr>
                        <a:t>Frontier Life Student Worksheet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. Then, they will consider how the book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portrays life on the frontier.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7893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Hand out student worksheet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Play </a:t>
                      </a:r>
                      <a:r>
                        <a:rPr i="1"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0"/>
                        </a:rPr>
                        <a:t>Ox Cart Man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1"/>
                        </a:rPr>
                        <a:t> book reading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Informally discuss student answers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Watch video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chart and question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Participate in informal class discussion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8" name="Google Shape;58;p13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The Early Republic</a:t>
            </a:r>
            <a:r>
              <a:rPr lang="en" sz="1800">
                <a:solidFill>
                  <a:srgbClr val="000000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: Daily Lesson Plan (</a:t>
            </a:r>
            <a:r>
              <a:rPr lang="en" sz="18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90</a:t>
            </a:r>
            <a:r>
              <a:rPr lang="en" sz="1800">
                <a:solidFill>
                  <a:srgbClr val="000000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Minutes)</a:t>
            </a:r>
            <a:endParaRPr sz="18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59" name="Google Shape;59;p13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7" name="Google Shape;67;p14"/>
          <p:cNvGraphicFramePr/>
          <p:nvPr/>
        </p:nvGraphicFramePr>
        <p:xfrm>
          <a:off x="488388" y="6208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{11199B5C-F7CF-417B-9613-63B3833BC295}</a:tableStyleId>
              </a:tblPr>
              <a:tblGrid>
                <a:gridCol w="1458775"/>
                <a:gridCol w="3684800"/>
                <a:gridCol w="3910450"/>
              </a:tblGrid>
              <a:tr h="3131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3: Frontier Life - Continued</a:t>
                      </a:r>
                      <a:endParaRPr b="1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722750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2-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PRACTICE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Introduce the history of the term “white trash” by playing an interview with historian Nancy Isenberg. Students will follow along with the transcript on page 2 and answer comprehension questions after watching. Then, students will use a excerpts from her book “White Trash” in order to address this lesson’s supporting question: “What do the experiences of individuals on the frontier demonstrate about opportunity, struggle, and change in the Early Republic?” using the “Reduce It” strategy.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1564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Direct students to page 2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4"/>
                        </a:rPr>
                        <a:t>Play video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(4:28-8:00)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Informally discuss student answers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Direct students to page 3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Direct students to read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the excerpt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and  answer the supporting question in 3 sentences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Have students trade papers with second student and reduce their peers’ 3 sentences into 1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Have students trade papers again with third student and reduce the 1 sentence to 3 unique words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Have students shout out unique words and record them on the board to the whole class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Use the box on the bottom right of the Reduce It page to create a whole class answer to the question using as many of the words from the list as you can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Watch interview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Answer questions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Informally share answers and discuss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Read the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excerpt 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on own and write a 3 sentence answer to the supporting question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Trade papers and reduce peer’s 3 sentences into 1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Trade papers and reduce peer’s 1 sentence into 3 unique words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As a class, construct a one sentence answer to the question using as many unique words from the class as possible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68" name="Google Shape;68;p14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The Early Republic: Daily Lesson Plan (90 Minutes)</a:t>
            </a:r>
            <a:endParaRPr sz="1800"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69" name="Google Shape;69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5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5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77" name="Google Shape;77;p15"/>
          <p:cNvGraphicFramePr/>
          <p:nvPr/>
        </p:nvGraphicFramePr>
        <p:xfrm>
          <a:off x="488388" y="6208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{11199B5C-F7CF-417B-9613-63B3833BC295}</a:tableStyleId>
              </a:tblPr>
              <a:tblGrid>
                <a:gridCol w="1458775"/>
                <a:gridCol w="3684800"/>
                <a:gridCol w="3910450"/>
              </a:tblGrid>
              <a:tr h="3676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3: Frontier Life - Continued</a:t>
                      </a:r>
                      <a:endParaRPr b="1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5406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3 - EXHIBIT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demonstrate their understanding of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portrayals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of frontier life by drawing a representation that shows the two views (Industrious and Hardworking v. “White Trash”). They will use the directions and template shown on page 5 of the student worksheet. They should have three drawn items for each side of the portrayal.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406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Direct students to page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5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of the worksheet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clarifying instructions and materials for drawing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Draw a total of 6 items onto the template to represent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portrayals of frontier life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406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Then, students will reflect on their learning from the prior topic using the </a:t>
                      </a:r>
                      <a:r>
                        <a:rPr lang="en" sz="1200" u="sng">
                          <a:solidFill>
                            <a:schemeClr val="accent5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4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Unit 6 Inquiry Journal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 Students will use page 2 to answer the Compelling Question for Topic 1. Consider allowing students to use their notes and/or work with a partner.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787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access to Unit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6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Inquiry Journal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Support students with expectations for CER paragraph (template in journal)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Write a CER paragraph for Unit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6: 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Topic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1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Compelling Question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8" name="Google Shape;78;p15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The Early Republic: Daily Lesson Plan (90 Minutes)</a:t>
            </a:r>
            <a:endParaRPr sz="1800"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79" name="Google Shape;79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